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8" r:id="rId5"/>
    <p:sldMasterId id="2147483666" r:id="rId6"/>
    <p:sldMasterId id="2147483668" r:id="rId7"/>
  </p:sldMasterIdLst>
  <p:notesMasterIdLst>
    <p:notesMasterId r:id="rId19"/>
  </p:notesMasterIdLst>
  <p:handoutMasterIdLst>
    <p:handoutMasterId r:id="rId20"/>
  </p:handoutMasterIdLst>
  <p:sldIdLst>
    <p:sldId id="256" r:id="rId8"/>
    <p:sldId id="258" r:id="rId9"/>
    <p:sldId id="263" r:id="rId10"/>
    <p:sldId id="260" r:id="rId11"/>
    <p:sldId id="270" r:id="rId12"/>
    <p:sldId id="262" r:id="rId13"/>
    <p:sldId id="264" r:id="rId14"/>
    <p:sldId id="266" r:id="rId15"/>
    <p:sldId id="268" r:id="rId16"/>
    <p:sldId id="267" r:id="rId17"/>
    <p:sldId id="265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LISH REGULAR ROMAN" panose="020B0604020202020204" charset="0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28FE5-3325-4E21-AF97-F8B5A4B42289}" v="10" dt="2022-07-01T09:49:07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AD64B-349E-804E-8B4E-DC33264C47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85975-B8F5-3E4D-ACC0-1EA9E5C9A9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829F5-938F-6842-939C-A99E14613C39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F7842-C027-5549-8735-7283B236B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9FE-8242-E34F-B4B1-AA5AFFF5E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B2C0-2951-604C-8342-7512F6FDEE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068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18D5-92CB-3945-A233-B6D8D8F18415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685E-A0C2-4842-901D-B8BF5CA479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02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9178-3FC6-434F-B564-E2578168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2A53E-2128-5949-AA29-D71C2FD8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7064E99-A076-1847-821C-81E64CA13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33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1B2131B-B706-1A4D-A1A9-E8DD0FA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2" y="3302288"/>
            <a:ext cx="9242296" cy="1519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DAC14-4248-8745-80E2-A7D8C7B56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9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517FB6-3BC0-9A49-8853-5323391CB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12833D-FF83-BE45-A35A-CC8A04626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EA05F-C017-534F-BCEF-B7226124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07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517FB6-3BC0-9A49-8853-5323391CB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12833D-FF83-BE45-A35A-CC8A04626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F2A6-2D37-CA43-B9F3-F5E29295C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8855AA2B-F8AE-154F-A534-41D8A5F87F4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14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7C12-4B09-6948-97FA-FB199BA7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F43C-B3AE-5E47-AC28-FE82D748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2C2D-B106-E84F-A66E-B6D4D2175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37D4-79D3-2E4E-A53C-24395A20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E7B8-A76F-4B4E-B66A-160BDDD1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83CD906-0E54-6B43-AD3A-BB9D5B854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8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6BFE-43AF-6641-8189-229C5A505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744CC-5695-6B40-94FD-34D354BC7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BA559B-C3BE-BB43-9273-F41539EF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1E18C5B-31A3-3944-85D9-687D86DA6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55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6DCA-23EF-ED45-8F6D-629416D4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AC587-C11C-5242-9582-828A6BFD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25FC2-CF21-E04D-948C-C723832F3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D22D7-87CE-7340-A4C0-DF90E63B1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8BDD7-BDEC-3B40-85E3-F39DF9654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C6E2EBE-5348-4F45-8A64-282B3A33C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86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3B61-D7BF-284B-8557-10E90141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6099738-71D7-C14C-AAF8-CFF3D7FC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40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C7B837D-2E8C-8D47-A3EE-93CE87629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64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6830-D255-4343-81BE-D9E460EC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16D8-E190-BB42-8321-69B4C745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708A2-9B9E-834E-8BC2-D9527619A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5884BC-B5DF-BF4F-9A0A-022B3CD70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41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BAE8-F77E-5C47-BF0C-82E5966C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B1256-087F-9243-BF97-27686CD4B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93D44-6E79-104B-B1E2-DEDD76A8A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B6D20A3-AF35-9F46-AEF9-9DDD30EFB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5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A3B3C-211F-0540-8542-DEB9AADD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62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E467-6425-694A-A08C-234D2676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E74B6E7-3ADE-9C4C-9F8B-877100783A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737" y="197370"/>
            <a:ext cx="966811" cy="7680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5BFFC-CA47-9F44-B764-DFB17953E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C2DAE-F64C-EA40-835F-3DC2E7DD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6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B0B6C05-B9C6-7043-AF22-46C12953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611A3E-3DD3-D249-9354-7C0219BF40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14" y="1030142"/>
            <a:ext cx="3305571" cy="20455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AC36E-DFF1-2941-BD7E-58048348B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6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B6C05-B9C6-7043-AF22-46C12953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117DAB0-BE3B-B64E-B623-50D36E82A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737" y="197370"/>
            <a:ext cx="966811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B6C05-B9C6-7043-AF22-46C12953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1996935-C37E-0047-93E2-495EED5F9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737" y="197370"/>
            <a:ext cx="966811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C60B-6A4C-4F47-9285-BA138575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Mäntsälän kunnan koululaisuinnit</a:t>
            </a:r>
            <a:br>
              <a:rPr lang="fi-FI" dirty="0"/>
            </a:br>
            <a:r>
              <a:rPr lang="fi-FI" dirty="0"/>
              <a:t>lv. 2021-2022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27982-1146-4949-8AD0-4159F6A3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EC9FE1-3DEB-427A-BDEC-198A913D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6.lk oppilaat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98042-CD5A-4740-A453-1EAED143931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Click to add text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BA7A8373-5E7E-4B78-A9D7-26267FE2A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00647"/>
              </p:ext>
            </p:extLst>
          </p:nvPr>
        </p:nvGraphicFramePr>
        <p:xfrm>
          <a:off x="853440" y="2877582"/>
          <a:ext cx="9740986" cy="2296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176">
                  <a:extLst>
                    <a:ext uri="{9D8B030D-6E8A-4147-A177-3AD203B41FA5}">
                      <a16:colId xmlns:a16="http://schemas.microsoft.com/office/drawing/2014/main" val="3563169216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3786072321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3044248542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2380396437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3489004806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1010447622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4119184588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2420832886"/>
                    </a:ext>
                  </a:extLst>
                </a:gridCol>
              </a:tblGrid>
              <a:tr h="4750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6.Lk</a:t>
                      </a:r>
                    </a:p>
                    <a:p>
                      <a:pPr algn="l" fontAlgn="b"/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Oppilasmäärä 20.9.2021 342</a:t>
                      </a:r>
                    </a:p>
                    <a:p>
                      <a:pPr algn="l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6782155"/>
                  </a:ext>
                </a:extLst>
              </a:tr>
              <a:tr h="32963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Tieto vanhemmilta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Valvovan opettajan kirjaama tieto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9220619"/>
                  </a:ext>
                </a:extLst>
              </a:tr>
              <a:tr h="96950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 Oppilaat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Uintikerrat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Ei aikaisempaa uimataitoa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Aikaisempi uimataito  alle10m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Aikaisempi uimataito yli10m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50 m uinti onnistuu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5 m sukellus onnistuu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7576048"/>
                  </a:ext>
                </a:extLst>
              </a:tr>
              <a:tr h="33932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Yht.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101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2 </a:t>
                      </a:r>
                      <a:r>
                        <a:rPr lang="fi-FI" sz="1400" b="0" u="none" strike="noStrike" dirty="0">
                          <a:effectLst/>
                        </a:rPr>
                        <a:t>(yksi pitkä)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2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4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93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86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89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688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13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3F15-F7FA-844B-B80B-AAFC072C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Tilastoyhteenveto, vuosiluokka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FCD5-4120-6846-81AA-03315F9A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Tilastotiedot saatiin 30 %:lta ikäluokan oppilaista</a:t>
            </a:r>
          </a:p>
          <a:p>
            <a:endParaRPr lang="fi-FI" dirty="0"/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2 % oppilaista olivat ennen uimaopetuksen alkua uimataidottomia</a:t>
            </a:r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92 % oppilaista ennen uimaopetuksen alkua uimataito oli yli 10m</a:t>
            </a:r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85 % oppilaista opetusjakson jälkeen uimataito oli yli 50 m</a:t>
            </a:r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88 % oppilaista 5 m:n sukellus pinnan alla onnistui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782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4AEAD-A90A-4D33-853A-0BDFCAC6C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>
                <a:effectLst/>
                <a:ea typeface="Ubuntu Titling Rg" panose="02000000000000000000" pitchFamily="2" charset="0"/>
              </a:rPr>
              <a:t>Uimaopetuksen tavoitteet,</a:t>
            </a:r>
            <a:br>
              <a:rPr lang="fi-FI" sz="3600" dirty="0">
                <a:effectLst/>
                <a:ea typeface="Ubuntu Titling Rg" panose="02000000000000000000" pitchFamily="2" charset="0"/>
              </a:rPr>
            </a:br>
            <a:r>
              <a:rPr lang="fi-FI" sz="3600" dirty="0">
                <a:effectLst/>
                <a:ea typeface="Ubuntu Titling Rg" panose="02000000000000000000" pitchFamily="2" charset="0"/>
              </a:rPr>
              <a:t>sisältö ja hyvä osaaminen </a:t>
            </a:r>
            <a:br>
              <a:rPr lang="fi-FI" sz="3600" dirty="0">
                <a:effectLst/>
                <a:ea typeface="Ubuntu Titling Rg" panose="02000000000000000000" pitchFamily="2" charset="0"/>
              </a:rPr>
            </a:br>
            <a:r>
              <a:rPr lang="fi-FI" sz="3600" dirty="0">
                <a:effectLst/>
                <a:ea typeface="Ubuntu Titling Rg" panose="02000000000000000000" pitchFamily="2" charset="0"/>
              </a:rPr>
              <a:t>opetussuunnitelman perusteissa ja Mäntsälän kunnan opetussuunnitelmassa, 1.,2.,4. ja 6.lk</a:t>
            </a:r>
            <a:endParaRPr lang="fi-FI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7FC5DD-7D03-2B42-9111-19BA2224F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543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Vuosiluokat 1-2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0" i="0" u="sng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Keskeinen sisältö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Veteen totuttautumista ja uintiharjoituksia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0" i="0" u="sng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Tavoite: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Totuttaa oppilas vesiliikuntaan ja varmistaa alkeisuimataito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0" i="0" u="sng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Hyvä osaaminen: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Oppilas uskaltaa kastautua ja pystyy uimaan vähintään 10 m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Vuosiluokat 3-6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0" i="0" u="sng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Keskeinen sisältö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Selkäkrooli, krooli, rintauinti, vesileikit ja pelit, sukellukset,  hypyt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0" i="0" u="sng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Tavoite: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Opettaa uimataito, jotta oppilas pystyy liikkumaan vedessä ja pelastautumaan vedestä</a:t>
            </a: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73737"/>
              </a:buClr>
              <a:buSzPct val="120000"/>
              <a:buFontTx/>
              <a:buNone/>
              <a:tabLst>
                <a:tab pos="180340" algn="l"/>
                <a:tab pos="540385" algn="l"/>
              </a:tabLst>
              <a:defRPr/>
            </a:pPr>
            <a:r>
              <a:rPr kumimoji="0" lang="fi-FI" sz="1800" b="0" i="0" u="sng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Hyvä osaaminen: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Oppilas on perusuimataitoinen eli osaa uida 50 metriä kahta uintitapaa käyttäen 				ja sukeltaa 5 metriä pinnan alla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i-FI" dirty="0"/>
          </a:p>
          <a:p>
            <a:pPr algn="l"/>
            <a:endParaRPr lang="fi-FI" dirty="0"/>
          </a:p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8FDDA-7ADA-3D45-9834-73FC893A9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2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5DDA-D367-084C-B0F1-85C4FDB5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Uimaopettaja ja opetuspaikka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AB11-11E7-8C42-8280-13D75908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fi-FI" dirty="0"/>
              <a:t>Koululaisuintien opettajana toimi Niina Kettunen Pinnalla-yrityksestä. Yritys valittiin keväällä 2021 hankintakilpailutuksen kautta.</a:t>
            </a:r>
          </a:p>
          <a:p>
            <a:endParaRPr lang="fi-FI" dirty="0"/>
          </a:p>
          <a:p>
            <a:pPr lvl="1"/>
            <a:r>
              <a:rPr lang="fi-FI" dirty="0"/>
              <a:t>Yrityksen yhteystiedot:</a:t>
            </a:r>
          </a:p>
          <a:p>
            <a:pPr lvl="1"/>
            <a:r>
              <a:rPr lang="fi-FI" dirty="0"/>
              <a:t>Niina Kettunen, uimaopettaja, erityisuimaopettaja, kv. hengenpelastaja</a:t>
            </a:r>
          </a:p>
          <a:p>
            <a:pPr lvl="1"/>
            <a:r>
              <a:rPr lang="fi-FI" dirty="0"/>
              <a:t>050-554 0500</a:t>
            </a:r>
          </a:p>
          <a:p>
            <a:pPr lvl="1"/>
            <a:r>
              <a:rPr lang="fi-FI" dirty="0"/>
              <a:t>pinnalla@phnet.fi</a:t>
            </a:r>
          </a:p>
          <a:p>
            <a:pPr lvl="1"/>
            <a:r>
              <a:rPr lang="fi-FI" dirty="0"/>
              <a:t>www.facebook.com/pinnallauinnit</a:t>
            </a:r>
          </a:p>
          <a:p>
            <a:endParaRPr lang="fi-FI" dirty="0"/>
          </a:p>
          <a:p>
            <a:pPr marL="0" indent="0"/>
            <a:r>
              <a:rPr lang="fi-FI" dirty="0"/>
              <a:t>Opetus järjestettiin Kärkölän uimahallissa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2A96-9657-AD43-8C38-307118656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22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F4178-5D59-3D4B-806E-95A4B772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Uimaopetuksen järjestäminen 1/3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31042-C3C8-2A41-A39E-BFFB953F3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Uimaopetus suunniteltiin viikoille 35-44 ja 2-10, yhteensä 17 viikkoa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Opetuspäivät ma, to ja 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dirty="0"/>
              <a:t>oppitunnit 9:30-10:15, 10:15-11:00 ja 11:14-12:00, 12:00-12:45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Koronaturvallisuuden vuoksi uintivuorot oli järjestetty niin, että oppilasryhmän molemmat uintivuorot olivat peräkkäin, jolloin kuljetuksessa ja uimassa oli vain yksi ryhmä kerrallaan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Molempia oppilasryhmiä kuljetti oma linja-auto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Valvojina uimahallilla toimivat oppilaiden koulun opettajat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ADAD4-A803-5D4C-A1AE-D5CDA891E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31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F4178-5D59-3D4B-806E-95A4B772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Uimaopetuksen järjestäminen 2/3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31042-C3C8-2A41-A39E-BFFB953F3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Syyslukukauden uimaopetukset toteutuivat suunnitelmien mukaisesti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Kevätlukukaudella toteutui viikko 10 opetus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Korvaavia uintiopetuksia saatiin järjestettyä viikoille 18-22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Korvaavia uintikertoja ei ollut tarpeeksi eli uimaopetussuunnitelma ei kaikilta osin toteutunut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ADAD4-A803-5D4C-A1AE-D5CDA891E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66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3F15-F7FA-844B-B80B-AAFC072C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Uimaopetuksen järjestäminen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FCD5-4120-6846-81AA-03315F9A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i-FI" dirty="0"/>
              <a:t>Koronan vaikutukset järjestelyihin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oppilaiden kaksi uintikertaa yhdistyi yhdeksi pitkäksi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uimahallilla oli vain yksi ryhmä kerrallaan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kevätlukukaudella tingittiin 6.luokkien uinneista ja 1.luokkien kolmannesta uintikerrasta, sillä korvaavia kertoja oli vähemmän kuin alkuvuodesta poisjääneitä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34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3F15-F7FA-844B-B80B-AAFC072C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 ja testaus –</a:t>
            </a:r>
            <a:br>
              <a:rPr lang="fi-FI" dirty="0"/>
            </a:br>
            <a:r>
              <a:rPr lang="fi-FI" dirty="0"/>
              <a:t>alkeis- ja perusuimataito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FCD5-4120-6846-81AA-03315F9A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fi-FI" dirty="0"/>
              <a:t>Suomen Uimaopetus- ja Hengenpelastus liitto ry on määritellyt alakoulujen vähimmäistavoitteet: alkeisuimataito (1.-2.lk) sekä perusuimataito (3.-6.lk) 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Uintia arvioitiin vuosiluokilla 2 ja 6.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Huoltajat saivat arvioitavakseen oppilaiden uimataidot ennen opetuksen alkua. Taidot määriteltiin uimataidottomiin, alle 10 metrin uintisuoritukseen tai yli 10 metrin uintisuoritukseen.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Koulujen uintiopetusta valvovat opettajat kirjasivat uintisuoritukset </a:t>
            </a:r>
          </a:p>
          <a:p>
            <a:pPr lvl="3">
              <a:buFont typeface="Arial"/>
              <a:buChar char="•"/>
            </a:pPr>
            <a:r>
              <a:rPr lang="fi-FI" dirty="0"/>
              <a:t> 2.-luokkalaisilta testattiin onnistuuko kastautuminen veden pinnan alle sekä 10 metrin uintia yhdellä uintitavalla</a:t>
            </a:r>
          </a:p>
          <a:p>
            <a:pPr lvl="3">
              <a:buFont typeface="Arial"/>
              <a:buChar char="•"/>
            </a:pPr>
            <a:r>
              <a:rPr lang="fi-FI" dirty="0"/>
              <a:t>6.-luokkalaisilta testattiin 5 metrin sukellusta pinnan sekä 50 metrin uintia kahta uintitapaa käyttäen.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07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EC9FE1-3DEB-427A-BDEC-198A913D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2.lk oppilaat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98042-CD5A-4740-A453-1EAED143931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Click to add text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CC7894CC-C6E8-4CBA-A6A3-223122B20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26352"/>
              </p:ext>
            </p:extLst>
          </p:nvPr>
        </p:nvGraphicFramePr>
        <p:xfrm>
          <a:off x="838200" y="2845832"/>
          <a:ext cx="9756225" cy="2135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415">
                  <a:extLst>
                    <a:ext uri="{9D8B030D-6E8A-4147-A177-3AD203B41FA5}">
                      <a16:colId xmlns:a16="http://schemas.microsoft.com/office/drawing/2014/main" val="3148961549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3682080733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1749811987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3479401935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2200961715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2973299322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1990885897"/>
                    </a:ext>
                  </a:extLst>
                </a:gridCol>
                <a:gridCol w="1300830">
                  <a:extLst>
                    <a:ext uri="{9D8B030D-6E8A-4147-A177-3AD203B41FA5}">
                      <a16:colId xmlns:a16="http://schemas.microsoft.com/office/drawing/2014/main" val="3129227413"/>
                    </a:ext>
                  </a:extLst>
                </a:gridCol>
              </a:tblGrid>
              <a:tr h="41653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2.Lk</a:t>
                      </a:r>
                    </a:p>
                    <a:p>
                      <a:pPr algn="l" fontAlgn="b"/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Oppilasmäärä 20.9.2021 263</a:t>
                      </a:r>
                    </a:p>
                    <a:p>
                      <a:pPr algn="l" fontAlgn="b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2197695"/>
                  </a:ext>
                </a:extLst>
              </a:tr>
              <a:tr h="28902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Tieto vanhemmilta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Valvovan opettajan kirjaama tieto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9953779"/>
                  </a:ext>
                </a:extLst>
              </a:tr>
              <a:tr h="8500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 Oppilaat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Uintikerrat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Ei aikaisempaa uimataitoa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Aikaisempi uimataito  alle10m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Aikaisempi uimataito yli10m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Kastautuminen onnistuu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10 m onnistuu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9035167"/>
                  </a:ext>
                </a:extLst>
              </a:tr>
              <a:tr h="29752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u="none" strike="noStrike" dirty="0">
                          <a:effectLst/>
                        </a:rPr>
                        <a:t>Yht.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181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2 </a:t>
                      </a:r>
                      <a:r>
                        <a:rPr lang="fi-FI" sz="1400" b="0" u="none" strike="noStrike" dirty="0">
                          <a:effectLst/>
                        </a:rPr>
                        <a:t>(yksi pitkä)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35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30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32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142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u="none" strike="noStrike" dirty="0">
                          <a:effectLst/>
                        </a:rPr>
                        <a:t>104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2787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17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3F15-F7FA-844B-B80B-AAFC072C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Tilastoyhteenveto, vuosiluokka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FCD5-4120-6846-81AA-03315F9A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Tilastotiedot saatiin 52 %:lta ikäluokan oppilaista</a:t>
            </a:r>
          </a:p>
          <a:p>
            <a:endParaRPr lang="fi-FI" dirty="0"/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19 % oppilaista oli ennen uimaopetuksen alkua uimataidottomia</a:t>
            </a:r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18 % oppilaista ennen uimaopetuksen alkua uimataito oli yli 10m</a:t>
            </a:r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48 % oppilaista opetusjakson jälkeen uimataito oli yli 10 m</a:t>
            </a:r>
          </a:p>
          <a:p>
            <a:pPr marL="460375" lvl="1" indent="-285750">
              <a:buFont typeface="Arial" panose="020B0604020202020204" pitchFamily="34" charset="0"/>
              <a:buChar char="•"/>
            </a:pPr>
            <a:r>
              <a:rPr lang="fi-FI" dirty="0"/>
              <a:t>78 % oppilaista kastautuminen pinnan alle onnistui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2A91-0F49-7149-8018-92122AB8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47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2635E3DBD82244A19A0E50AF4ECA97" ma:contentTypeVersion="15" ma:contentTypeDescription="Luo uusi asiakirja." ma:contentTypeScope="" ma:versionID="10573267fedcfe89d532c8154704637a">
  <xsd:schema xmlns:xsd="http://www.w3.org/2001/XMLSchema" xmlns:xs="http://www.w3.org/2001/XMLSchema" xmlns:p="http://schemas.microsoft.com/office/2006/metadata/properties" xmlns:ns2="128c98e2-ddb0-4a7c-9759-5ee7fed5979e" xmlns:ns3="a24696a2-b2e5-4c9d-b349-768e5435dce1" targetNamespace="http://schemas.microsoft.com/office/2006/metadata/properties" ma:root="true" ma:fieldsID="7149330d472e5c13b9ee331abea4e127" ns2:_="" ns3:_="">
    <xsd:import namespace="128c98e2-ddb0-4a7c-9759-5ee7fed5979e"/>
    <xsd:import namespace="a24696a2-b2e5-4c9d-b349-768e5435d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c98e2-ddb0-4a7c-9759-5ee7fed59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5f4ce74-5a45-48f8-8a07-e64604a672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696a2-b2e5-4c9d-b349-768e5435dce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8323f98-e90c-4985-9315-d34fc82a7f62}" ma:internalName="TaxCatchAll" ma:showField="CatchAllData" ma:web="a24696a2-b2e5-4c9d-b349-768e5435d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4696a2-b2e5-4c9d-b349-768e5435dce1" xsi:nil="true"/>
    <lcf76f155ced4ddcb4097134ff3c332f xmlns="128c98e2-ddb0-4a7c-9759-5ee7fed5979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C81E0-DD2C-4DD0-A9B4-9C929AFAE1DB}">
  <ds:schemaRefs>
    <ds:schemaRef ds:uri="128c98e2-ddb0-4a7c-9759-5ee7fed5979e"/>
    <ds:schemaRef ds:uri="a24696a2-b2e5-4c9d-b349-768e5435dc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8718B3-0AE1-4350-8F46-15F410FD6522}">
  <ds:schemaRefs>
    <ds:schemaRef ds:uri="128c98e2-ddb0-4a7c-9759-5ee7fed5979e"/>
    <ds:schemaRef ds:uri="a24696a2-b2e5-4c9d-b349-768e5435dce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42CD4F-35AC-4A11-88EA-24A25EE71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629</Words>
  <Application>Microsoft Office PowerPoint</Application>
  <PresentationFormat>Laajakuva</PresentationFormat>
  <Paragraphs>123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MULISH REGULAR ROMAN</vt:lpstr>
      <vt:lpstr>Calibri</vt:lpstr>
      <vt:lpstr>Arial</vt:lpstr>
      <vt:lpstr>Open Sans</vt:lpstr>
      <vt:lpstr>Office Theme</vt:lpstr>
      <vt:lpstr>1_Office Theme</vt:lpstr>
      <vt:lpstr>2_Office Theme</vt:lpstr>
      <vt:lpstr>3_Office Theme</vt:lpstr>
      <vt:lpstr>Mäntsälän kunnan koululaisuinnit lv. 2021-2022</vt:lpstr>
      <vt:lpstr>Uimaopetuksen tavoitteet, sisältö ja hyvä osaaminen  opetussuunnitelman perusteissa ja Mäntsälän kunnan opetussuunnitelmassa, 1.,2.,4. ja 6.lk</vt:lpstr>
      <vt:lpstr>Uimaopettaja ja opetuspaikka</vt:lpstr>
      <vt:lpstr>Uimaopetuksen järjestäminen 1/3</vt:lpstr>
      <vt:lpstr>Uimaopetuksen järjestäminen 2/3</vt:lpstr>
      <vt:lpstr>Uimaopetuksen järjestäminen 3/3</vt:lpstr>
      <vt:lpstr>Arviointi ja testaus – alkeis- ja perusuimataito</vt:lpstr>
      <vt:lpstr>2.lk oppilaat</vt:lpstr>
      <vt:lpstr>Tilastoyhteenveto, vuosiluokka 2</vt:lpstr>
      <vt:lpstr>6.lk oppilaat</vt:lpstr>
      <vt:lpstr>Tilastoyhteenveto, vuosiluokka 6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Anna Aalto</dc:creator>
  <cp:keywords/>
  <dc:description/>
  <cp:lastModifiedBy>Palviainen Jaana</cp:lastModifiedBy>
  <cp:revision>3</cp:revision>
  <dcterms:created xsi:type="dcterms:W3CDTF">2022-01-14T03:11:54Z</dcterms:created>
  <dcterms:modified xsi:type="dcterms:W3CDTF">2022-10-10T08:07:51Z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0x010100272635E3DBD82244A19A0E50AF4ECA97</vt:lpwstr>
  </property>
  <property fmtid="{D5CDD505-2E9C-101B-9397-08002B2CF9AE}" pid="3" name="MediaServiceImageTags">
    <vt:lpwstr/>
  </property>
</Properties>
</file>